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9"/>
  </p:normalViewPr>
  <p:slideViewPr>
    <p:cSldViewPr snapToGrid="0">
      <p:cViewPr varScale="1">
        <p:scale>
          <a:sx n="115" d="100"/>
          <a:sy n="115" d="100"/>
        </p:scale>
        <p:origin x="6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83737-17C0-FA96-699F-DA16FE636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281DC3-E7B5-180F-94E3-67F8C22E7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F6DB9-D73B-B5D6-6DCD-EC8B5579F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DF5D5-3015-8948-5514-CF4024B0D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33AEDD-88D8-D14D-2991-67C15E4E6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887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8FCAF-D4D6-4074-EDDB-28ED347ED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68DB4F-7B6E-083D-8B05-4047E99D6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630DC-B01E-E497-E599-D7EAF5F02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A1E80-FFE2-44E7-E161-1FC9EF0AD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7BEA7-5CF0-98D7-42FC-56979A761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896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66E13F-54B4-D4A0-8A74-AE70CFA8B2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5D74BF-854E-5E2D-F19E-0083AD281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5198C-9282-1873-B287-9C2FCB739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6DB57-07CA-6EC8-AA2C-D0D391CD0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4BD92-C12B-E7A7-6FCE-42CA49EE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08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AEFE7-2210-EA85-B430-82B82FFB4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4BED4-3A01-0B36-6A04-A297849C5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B49CA-9B4A-D456-3D1A-BC42D42A9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256F3-C91E-8D8A-24B0-0EC0CA84E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E1579-F7F7-C261-C78A-02D34E58A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517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CD403-F50D-8A38-72C6-8F58CA19A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7106C-BDE3-56CC-B317-A8993B72D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82C89-5E4E-D492-DE0D-F628E0F55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743E6-DD6D-D984-796B-1E1EAC916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F6DEE-7B5D-E9D8-FB22-E226B7DA3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455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AD268-8C90-8AF7-1FB3-DCEBBB609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8E696-8B0D-95F5-F0A2-47A254EBCD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D36E9-AC58-FBD7-4BA8-2BFADFF1F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8C5E4E-54C6-3377-12D6-679FB030C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E66B2E-9B81-1BE7-0D95-3E6409EC8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950B8-2D5D-0917-24CD-0DE622EB7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05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53EFD-131B-2BED-ED0D-4DD71F555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D9265-D528-EEFE-644B-01C06BC2D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32EB70-A8FF-1460-7DC8-19EF9EA11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673E9-39A2-3A95-E242-99A59A665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AC1EB5-04B9-E706-0F0B-1777F88BD5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C4F27A-1803-7350-A156-1D3D43EF9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423725-63A4-8D2E-E620-74AED22D8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A5C57A-394B-6565-2390-57479B950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33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C3DA8-B01B-124F-4D3C-D3925F905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ECDB9C-619A-DF3B-9BA5-80C685996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548A5A-813E-975C-F517-8B5C3B04A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283CE-2835-7EAC-F252-E893DCD3C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592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77AF66-E60C-6343-A7AA-23B3CE224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0143D3-21AB-D8E0-2558-E05F65825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60C87C-ECF7-2DE6-51F2-405517CF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20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947E8-6FCB-0301-5F8A-99A343145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5755B-9780-7E6E-FADB-17E6D9434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699DE3-393B-107F-96DA-AED1D8B1A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8C6C4-DB29-807B-9453-B01164891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1B8F62-5854-F86A-1037-16F590611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DE325-5753-6D18-C977-B1004AB30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184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D2951-4B7B-E4AD-AC55-01745A350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638F52-D5D2-DD16-0818-92B2F3238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6AA893-A899-655D-C8FF-713DD71AA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D88A0-B856-945F-834A-854E6FD85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B4FBEE-6E09-3189-BE41-6EE444F6D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2BC6F-A71F-F84E-DBD2-C27617ECD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75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DF7C9B-59EC-5091-677F-42F254A6B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1B2592-7289-6439-C8F7-D2C4260F1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D6712-A957-2F26-9420-6EC82B8795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D8B1B5-0068-8D4F-AB29-A524E53E03A0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B54D7-E92B-2459-D130-53A18C8FED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B54B7-A492-C84D-36C4-CDF587398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A2717-6653-B047-BDAC-F6DDC11DCE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06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7F63406-8E15-B813-7E3D-AA912619D80C}"/>
              </a:ext>
            </a:extLst>
          </p:cNvPr>
          <p:cNvSpPr txBox="1"/>
          <p:nvPr/>
        </p:nvSpPr>
        <p:spPr>
          <a:xfrm>
            <a:off x="122665" y="234176"/>
            <a:ext cx="580978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Question 1: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You are working at an aerospace company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analyzing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the microstructure of an </a:t>
            </a:r>
            <a:r>
              <a:rPr lang="en-GB" sz="1400" dirty="0" err="1">
                <a:latin typeface="Arial" panose="020B0604020202020204" pitchFamily="34" charset="0"/>
                <a:cs typeface="Arial" panose="020B0604020202020204" pitchFamily="34" charset="0"/>
              </a:rPr>
              <a:t>aluminum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alloy.</a:t>
            </a:r>
            <a:b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Under the microscope, you see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small grains of different orientations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separated by 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grain boundaries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When the alloy is slowly cooled after casting, grains grow larger.</a:t>
            </a:r>
            <a:b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When it’s rapidly quenched, grains remain small.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Why do metals form many small grains instead of one perfect single crystal after solidification?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Why does grain growth occur during slow cooling but not after quenching?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Grain boundaries cost energy — so why does the material still form them?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How does grain size influence mechanical properties like strength or ductility?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Give one example of a process where engineers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intentionally control grain size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, and why.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1AE07F-4226-93BA-1834-30EFF2B57A2B}"/>
              </a:ext>
            </a:extLst>
          </p:cNvPr>
          <p:cNvSpPr txBox="1"/>
          <p:nvPr/>
        </p:nvSpPr>
        <p:spPr>
          <a:xfrm>
            <a:off x="6259550" y="234176"/>
            <a:ext cx="580978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Question 2:</a:t>
            </a:r>
          </a:p>
          <a:p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You work in a materials lab preparing samples for microscopy.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Under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optical microscopy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, you can see grain boundaries after etching.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Under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scanning electron microscopy (SEM)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, the contrast between grains is much clearer.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Your colleague now proposes to use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transmission electron microscopy (TEM)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to study the same sample.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What information can you get from optical microscopy vs. SEM vs. TEM about grain boundaries?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Why do we need to etch the surface to see grains optically, but not in SEM or TEM?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What does the electron beam allow us to see that light cannot?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Give one reason why TEM sample preparation is challenging.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In which cases would TEM be necessary rather than optical/SEM?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9D9FCA-6528-EC05-A9E9-A57C867208B4}"/>
              </a:ext>
            </a:extLst>
          </p:cNvPr>
          <p:cNvSpPr txBox="1"/>
          <p:nvPr/>
        </p:nvSpPr>
        <p:spPr>
          <a:xfrm>
            <a:off x="297365" y="4334232"/>
            <a:ext cx="1084270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>Question 3:</a:t>
            </a:r>
          </a:p>
          <a:p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You work in the semiconductor industry, fabricating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microchips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that contain thousands of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copper interconnects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embedded in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silicon and silicon oxide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 layers.</a:t>
            </a:r>
            <a:b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During high-temperature processing, engineers observe that </a:t>
            </a:r>
            <a:r>
              <a:rPr lang="en-CH" sz="1400" b="1" dirty="0">
                <a:latin typeface="Arial" panose="020B0604020202020204" pitchFamily="34" charset="0"/>
                <a:cs typeface="Arial" panose="020B0604020202020204" pitchFamily="34" charset="0"/>
              </a:rPr>
              <a:t>atoms diffuse across the Cu/Si interface</a:t>
            </a: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, sometimes forming brittle compounds that degrade performance.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What type of interface is Cu/Si: homophase or heterophase?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Why is this interface important to the reliability of a microelectronic device?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Why might atoms diffuse across the Cu/Si interface at high temperature?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What problems can arise from this interdiffusion?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400" dirty="0">
                <a:latin typeface="Arial" panose="020B0604020202020204" pitchFamily="34" charset="0"/>
                <a:cs typeface="Arial" panose="020B0604020202020204" pitchFamily="34" charset="0"/>
              </a:rPr>
              <a:t>How could engineers reduce or control the interdiffusion and stabilize the interface?</a:t>
            </a: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04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44163-7A0C-C1F3-DBF4-DC30DE75D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0DE56-1B9A-7FD5-8C0C-BB1020BAE6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lnSpc>
                <a:spcPct val="11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Nucleation happens at many sites → many grains form simultaneously → misoriented crystals meet and create grain boundaries.</a:t>
            </a:r>
          </a:p>
          <a:p>
            <a:pPr lvl="0">
              <a:lnSpc>
                <a:spcPct val="11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Slow cooling allows atoms to diffuse → grains coarsen to reduce total boundary area. Quenching freezes structure before boundaries can move.</a:t>
            </a:r>
          </a:p>
          <a:p>
            <a:pPr lvl="0">
              <a:lnSpc>
                <a:spcPct val="11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Boundaries cost energy, but many nuclei form faster → lowers overall free energy of solidification → kinetics wins over surface energy minimization.</a:t>
            </a:r>
          </a:p>
          <a:p>
            <a:pPr lvl="0">
              <a:lnSpc>
                <a:spcPct val="11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Fine grains → more boundaries → block dislocation motion →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stronger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 (Hall–Petch). Coarse grains → fewer boundaries →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softer, more ductile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>
              <a:lnSpc>
                <a:spcPct val="11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Examples:</a:t>
            </a:r>
          </a:p>
          <a:p>
            <a:pPr lvl="1">
              <a:lnSpc>
                <a:spcPct val="11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Grain refinement in aircraft aluminum for strength.</a:t>
            </a:r>
          </a:p>
          <a:p>
            <a:pPr lvl="1">
              <a:lnSpc>
                <a:spcPct val="11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Large grains in turbine blades for creep resistance.</a:t>
            </a:r>
          </a:p>
          <a:p>
            <a:pPr>
              <a:lnSpc>
                <a:spcPct val="11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564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6942-41DC-C944-A6B7-79A2696E1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1E580-E7C8-EC58-C763-A4F60C0B1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74814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2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Optical: grain size and shape at the micron scale.</a:t>
            </a:r>
            <a:b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SEM: surface topography, phase contrast, grain boundary grooves.</a:t>
            </a:r>
            <a:b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TEM: atomic-scale structure, dislocation networks, crystallographic orientation.</a:t>
            </a:r>
          </a:p>
          <a:p>
            <a:pPr lvl="0">
              <a:lnSpc>
                <a:spcPct val="12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Etching reveals grain boundaries by attacking high-energy regions → visible under optical light. SEM/TEM detect contrast intrinsically via electron interactions.</a:t>
            </a:r>
          </a:p>
          <a:p>
            <a:pPr lvl="0">
              <a:lnSpc>
                <a:spcPct val="12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Electrons have much shorter wavelength than visible light → resolution in nanometers → allows imaging of atomic columns and interfaces.</a:t>
            </a:r>
          </a:p>
          <a:p>
            <a:pPr lvl="0">
              <a:lnSpc>
                <a:spcPct val="12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TEM samples must be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&lt;100 nm thick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, difficult to prepare without damaging the structure.</a:t>
            </a:r>
          </a:p>
          <a:p>
            <a:pPr lvl="0">
              <a:lnSpc>
                <a:spcPct val="120000"/>
              </a:lnSpc>
            </a:pP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TEM is essential to study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nanoscale interfaces, precipitates, or misfit dislocations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 — beyond optical/SEM resolution.</a:t>
            </a:r>
          </a:p>
          <a:p>
            <a:pPr>
              <a:lnSpc>
                <a:spcPct val="120000"/>
              </a:lnSpc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536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FD262-A09D-704E-57A4-A6A365F2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44D5F-26E5-04EC-794B-A65F7C100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776"/>
            <a:ext cx="10515600" cy="510725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Type of interface: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It’s a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heterophase interface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: two different materials (metal + semiconductor).</a:t>
            </a: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There’s a lattice mismatch and different bonding nature (metallic vs covalent).</a:t>
            </a:r>
          </a:p>
          <a:p>
            <a:pPr lvl="0"/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Importance: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The Cu/Si interface determines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electrical contact quality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resistance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mechanical stability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Poor interface quality → signal loss, short circuits, or delamination.</a:t>
            </a:r>
          </a:p>
          <a:p>
            <a:pPr lvl="0"/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Diffusion reason: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At high T, atoms gain mobility → copper diffuses into silicon and reacts → forms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Cu–Si compounds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 (silicides).</a:t>
            </a: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This occurs because the system lowers its total energy by forming a new phase, even though it damages performance.</a:t>
            </a:r>
          </a:p>
          <a:p>
            <a:pPr lvl="0"/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Problems caused: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Formation of brittle intermetallics → cracking under thermal stress.</a:t>
            </a: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Changes in electrical properties (increased resistance).</a:t>
            </a: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Contamination of silicon → device failure.</a:t>
            </a:r>
          </a:p>
          <a:p>
            <a:pPr lvl="0"/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Control methods:</a:t>
            </a:r>
            <a:endParaRPr lang="en-CH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Introduce a </a:t>
            </a:r>
            <a:r>
              <a:rPr lang="en-CH" b="1" dirty="0">
                <a:latin typeface="Arial" panose="020B0604020202020204" pitchFamily="34" charset="0"/>
                <a:cs typeface="Arial" panose="020B0604020202020204" pitchFamily="34" charset="0"/>
              </a:rPr>
              <a:t>barrier layer</a:t>
            </a:r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 (e.g., TaN, TiN) between Cu and Si → reduces diffusion.</a:t>
            </a: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Optimize process temperature and time.</a:t>
            </a:r>
          </a:p>
          <a:p>
            <a:pPr lvl="1"/>
            <a:r>
              <a:rPr lang="en-CH" dirty="0">
                <a:latin typeface="Arial" panose="020B0604020202020204" pitchFamily="34" charset="0"/>
                <a:cs typeface="Arial" panose="020B0604020202020204" pitchFamily="34" charset="0"/>
              </a:rPr>
              <a:t>Engineer the interface structure (smooth, clean surfaces reduce defect-driven diffusion).</a:t>
            </a:r>
          </a:p>
        </p:txBody>
      </p:sp>
    </p:spTree>
    <p:extLst>
      <p:ext uri="{BB962C8B-B14F-4D97-AF65-F5344CB8AC3E}">
        <p14:creationId xmlns:p14="http://schemas.microsoft.com/office/powerpoint/2010/main" val="355987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793</Words>
  <Application>Microsoft Macintosh PowerPoint</Application>
  <PresentationFormat>Widescreen</PresentationFormat>
  <Paragraphs>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Question 1</vt:lpstr>
      <vt:lpstr>Question 2</vt:lpstr>
      <vt:lpstr>Question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Emie-Kim Ngo Tan</dc:creator>
  <cp:lastModifiedBy>Emie-Kim Ngo Tan</cp:lastModifiedBy>
  <cp:revision>3</cp:revision>
  <dcterms:created xsi:type="dcterms:W3CDTF">2025-10-16T07:33:00Z</dcterms:created>
  <dcterms:modified xsi:type="dcterms:W3CDTF">2025-10-16T07:48:18Z</dcterms:modified>
</cp:coreProperties>
</file>